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46" r:id="rId2"/>
  </p:sldMasterIdLst>
  <p:notesMasterIdLst>
    <p:notesMasterId r:id="rId23"/>
  </p:notesMasterIdLst>
  <p:handoutMasterIdLst>
    <p:handoutMasterId r:id="rId24"/>
  </p:handoutMasterIdLst>
  <p:sldIdLst>
    <p:sldId id="294" r:id="rId3"/>
    <p:sldId id="407" r:id="rId4"/>
    <p:sldId id="1365" r:id="rId5"/>
    <p:sldId id="1303" r:id="rId6"/>
    <p:sldId id="1364" r:id="rId7"/>
    <p:sldId id="1359" r:id="rId8"/>
    <p:sldId id="1355" r:id="rId9"/>
    <p:sldId id="1351" r:id="rId10"/>
    <p:sldId id="1357" r:id="rId11"/>
    <p:sldId id="1354" r:id="rId12"/>
    <p:sldId id="1362" r:id="rId13"/>
    <p:sldId id="1363" r:id="rId14"/>
    <p:sldId id="1331" r:id="rId15"/>
    <p:sldId id="1346" r:id="rId16"/>
    <p:sldId id="1350" r:id="rId17"/>
    <p:sldId id="1360" r:id="rId18"/>
    <p:sldId id="257" r:id="rId19"/>
    <p:sldId id="1366" r:id="rId20"/>
    <p:sldId id="1358" r:id="rId21"/>
    <p:sldId id="1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, Cheng (IFPRI)" initials="QC(" lastIdx="1" clrIdx="0"/>
  <p:cmAuthor id="2" name="de Brauw, Alan (IFPRI)" initials="dBA(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D82E"/>
    <a:srgbClr val="435464"/>
    <a:srgbClr val="62BB46"/>
    <a:srgbClr val="439E2E"/>
    <a:srgbClr val="000000"/>
    <a:srgbClr val="89A527"/>
    <a:srgbClr val="EE283B"/>
    <a:srgbClr val="748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172" autoAdjust="0"/>
  </p:normalViewPr>
  <p:slideViewPr>
    <p:cSldViewPr snapToGrid="0">
      <p:cViewPr varScale="1">
        <p:scale>
          <a:sx n="121" d="100"/>
          <a:sy n="121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96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09C9F-CDE2-6649-9DC9-F2DCDF47A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21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3BBB4-83BA-4922-A4DB-9F70F816F70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AA323-5059-4D56-8340-1C4053A31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D9AD8-3193-4DCA-B143-819DCFD1844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692150"/>
            <a:ext cx="6148387" cy="3459163"/>
          </a:xfrm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1582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3E3EE-1163-4831-8D81-B81A7431B4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5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914403" cy="1676403"/>
          </a:xfrm>
          <a:prstGeom prst="rect">
            <a:avLst/>
          </a:prstGeom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1034322-4365-498E-A7FE-7A8714B6B2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7" y="768095"/>
            <a:ext cx="7505703" cy="1362456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CAN RUN TWO LINES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EA0D272-8C0C-4A3A-9299-20C6D47805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5997" y="2161704"/>
            <a:ext cx="7505703" cy="53122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/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7C7A09-1B0D-478E-92A3-69BAA6FCE9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3733801"/>
            <a:ext cx="7505700" cy="248716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Title, Department/Division</a:t>
            </a:r>
            <a:br>
              <a:rPr lang="en-US"/>
            </a:br>
            <a:r>
              <a:rPr lang="en-US"/>
              <a:t>International Food Policy Research Institute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4B34-BC5C-4949-A54C-5644C653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CAEB3-A5D7-45AD-97E3-989A827E8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C0399-C42A-4512-B4F9-E4042AA3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6073C-04F6-472F-BF9A-24FD0BC4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05272-20AE-48C5-A15C-A18A0FA2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B236-4CD8-4EE5-9632-465AA1FE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15903-8CDF-40F7-B0CE-FB2AA608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D2B4-6787-4C6A-AFE1-43DEBB1F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E7955-0787-46E2-B8FB-B727D77C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38F7-AB8D-4DFB-83EF-DF78058F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25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9D47-8924-4D97-8F11-62BED446D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6D1E-05E0-4A24-B48D-C9BEDD189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7F89F-E5AF-45A5-BDB8-DE9DB4A8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60E4D-A5B3-463F-A3BE-411265C4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36020-D63D-4CD1-91E7-617BD38F9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A3B9A-F299-4B85-92A1-E09C4815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2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DF5A-1542-47E3-8CD4-8B47C74C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D61E-BAAF-4E8E-AEBE-F69D06A5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12781-6399-4361-AA49-57761D55B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E65D0-73A9-4281-BC18-2FB59C96A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6B152-A678-46DE-AF86-770243B3B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29EFD-D9E4-437A-BE11-1AF01E9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1C531-8DFA-4EF4-B83D-4837B8A3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57045-C225-4CB7-BADC-E2E44075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21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07A7-1BE8-4227-844D-0FE3A177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35462-0643-4BC8-A605-D19FA9B6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4A487-C0ED-4368-AFC7-307F821E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97680-2541-48DF-9145-4FAC7E1A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86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DB69C-3638-4841-91EF-549877F7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329DE-7488-4FB1-9ADA-7697E53C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838E-6801-48CD-AF84-AFAA75D9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6330-8126-43C1-AC3F-707267E73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7336-0A96-4225-8586-79BB2918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AFA66-18FE-4F2A-BBA3-42520CC1D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A5AC-493B-4ECC-AC14-EDD91AFF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BA26F-554D-47F8-9C9B-D16A8BBE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03F2A-82BA-4E8F-B0D1-713C4D8D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8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311B-D1FC-4D19-AEA0-04B674F7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F0988-0CCF-43CD-A491-74A1295EB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9F465-4963-4BF3-AC2D-E59628B08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78A3-8127-4DBA-89CB-3BF6BFA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A0E21-BAFF-4A9B-9EC5-80AA347B0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EFF49-BA7F-476E-BA75-2C3009E6F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8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1C21-2C27-4C9C-A2EB-F95C79A3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699B8-3C89-4D5B-9101-DC7728AEF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3034B-6671-423D-90A7-9F2C2E18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3B086-F0C0-429A-BD5E-ABE500B9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25BC-A102-478A-BBF1-2A3119631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CB92F-7B3C-42D3-8E10-C280EA9B2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EDA5E-7CFF-4DEB-A9BA-F3D972CDE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C8F9-514C-468E-93D3-7E57070A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95394-0269-46BB-A4B7-FD93EFB1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1975E-FCED-4EAD-A640-0BB07E7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1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9334500" cy="4351338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ourier New" charset="0"/>
              <a:buChar char="o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3124" y="1825625"/>
            <a:ext cx="4608576" cy="4351338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659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9334500" cy="1261872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3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4DD2-B736-4515-9F1A-B892D90F7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39545-C29A-4219-9954-8CBAD17CD477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99FDD7-F7E5-4BF5-ACCF-5D1D44779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7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FA4F-55A8-430A-8B93-AC4A79ACE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78B5-DB80-45E7-8DFD-B46466C31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857BB-82AA-47F5-B7A2-C2359DF5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E6AC6-B240-44A6-A6C4-3D07C186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01D3-44CD-4A27-A9D8-1A7FE6EC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8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9334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334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A5AFE-9A4C-9443-92D6-A4D7FDF824DC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485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C31E-DA4C-F44D-B44A-157C5C055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3" r:id="rId3"/>
    <p:sldLayoutId id="2147483743" r:id="rId4"/>
    <p:sldLayoutId id="2147483742" r:id="rId5"/>
    <p:sldLayoutId id="2147483744" r:id="rId6"/>
    <p:sldLayoutId id="2147483745" r:id="rId7"/>
    <p:sldLayoutId id="21474837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§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68" userDrawn="1">
          <p15:clr>
            <a:srgbClr val="F26B43"/>
          </p15:clr>
        </p15:guide>
        <p15:guide id="2" orient="horz" pos="912" userDrawn="1">
          <p15:clr>
            <a:srgbClr val="F26B43"/>
          </p15:clr>
        </p15:guide>
        <p15:guide id="4" orient="horz" pos="33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33DE8-8FD2-4A51-8435-D7EE671A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23EA6-86AF-4685-85A8-BD3D79844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8393F-51F4-4126-81AF-73B40FB6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A60A-0E9D-4CF0-A579-5F5A66AFFA0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642FB-4577-4C31-AC38-3945C3C51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217-E894-4394-94ED-ED167385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73868-A9CE-4C80-B619-F8B6C31C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3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hyperlink" Target="https://news.cornell.edu/stories/2022/09/study-unmask-true-cost-food-nys-agenci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hyperlink" Target="https://www.thelancet.com/article/S0140-6736(20)30677-2/full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793376" y="1738312"/>
            <a:ext cx="10455089" cy="405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The Challenges and Opportunities Of</a:t>
            </a:r>
          </a:p>
          <a:p>
            <a:pPr algn="ctr" eaLnBrk="0" hangingPunct="0"/>
            <a:r>
              <a:rPr lang="en-US" sz="32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Emergent Agrifood Systems Transformations</a:t>
            </a:r>
          </a:p>
          <a:p>
            <a:pPr algn="ctr" eaLnBrk="0" hangingPunct="0"/>
            <a:endParaRPr lang="en-US" sz="32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Christopher B. Barrett</a:t>
            </a:r>
          </a:p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Dyson School and Brooks School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Rose House Fellow talk</a:t>
            </a:r>
          </a:p>
          <a:p>
            <a:pPr marL="0" marR="0" algn="ctr">
              <a:lnSpc>
                <a:spcPct val="107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February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22, 2023</a:t>
            </a:r>
          </a:p>
          <a:p>
            <a:pPr algn="ctr" eaLnBrk="0" hangingPunct="0"/>
            <a:endParaRPr lang="en-US" sz="2000" b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124" name="Picture 5" descr="cu_logo_sml_150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25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819695" y="340649"/>
            <a:ext cx="571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Don’t despair … innovate!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0B3590-9EDB-241E-418A-5266349DC1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8" y="2524823"/>
            <a:ext cx="4005558" cy="26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840898" y="5415760"/>
            <a:ext cx="10697670" cy="1045119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We can prevail again IFF we again follow a </a:t>
            </a:r>
            <a:r>
              <a:rPr lang="en-US" sz="2400" b="1" i="1" u="sng" dirty="0">
                <a:solidFill>
                  <a:schemeClr val="bg1"/>
                </a:solidFill>
                <a:latin typeface="Georgia" pitchFamily="18" charset="0"/>
              </a:rPr>
              <a:t>progressive</a:t>
            </a:r>
            <a:r>
              <a:rPr lang="en-US" sz="24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strategy: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Trust and invest in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science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+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solidarity w/poor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5C996-A0AF-093D-1E3E-3E1B11FA3E43}"/>
              </a:ext>
            </a:extLst>
          </p:cNvPr>
          <p:cNvSpPr txBox="1"/>
          <p:nvPr/>
        </p:nvSpPr>
        <p:spPr>
          <a:xfrm>
            <a:off x="446885" y="1344663"/>
            <a:ext cx="11811573" cy="34577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has previously and can again overcome global food crises. Higher prices induce AFS innovation. Do well by doing good!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5BD690-8A33-5CED-333F-55087E86BF58}"/>
              </a:ext>
            </a:extLst>
          </p:cNvPr>
          <p:cNvGrpSpPr/>
          <p:nvPr/>
        </p:nvGrpSpPr>
        <p:grpSpPr>
          <a:xfrm>
            <a:off x="4577140" y="2931409"/>
            <a:ext cx="7339064" cy="1888015"/>
            <a:chOff x="4577140" y="2931409"/>
            <a:chExt cx="7339064" cy="18880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263F38-3313-04DB-3642-5FF05FF9D3F1}"/>
                </a:ext>
              </a:extLst>
            </p:cNvPr>
            <p:cNvGrpSpPr/>
            <p:nvPr/>
          </p:nvGrpSpPr>
          <p:grpSpPr>
            <a:xfrm>
              <a:off x="4577140" y="2931409"/>
              <a:ext cx="7339064" cy="1888015"/>
              <a:chOff x="1609653" y="2805836"/>
              <a:chExt cx="13364721" cy="320108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464E3-9A47-9672-6786-68C6E79B4C94}"/>
                  </a:ext>
                </a:extLst>
              </p:cNvPr>
              <p:cNvSpPr txBox="1"/>
              <p:nvPr/>
            </p:nvSpPr>
            <p:spPr>
              <a:xfrm>
                <a:off x="5748150" y="5537278"/>
                <a:ext cx="9226224" cy="46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Photo credits: IRRI, </a:t>
                </a:r>
                <a:r>
                  <a:rPr lang="en-US" sz="1200" dirty="0" err="1">
                    <a:solidFill>
                      <a:schemeClr val="bg1"/>
                    </a:solidFill>
                    <a:latin typeface="Georgia" panose="02040502050405020303" pitchFamily="18" charset="0"/>
                  </a:rPr>
                  <a:t>Edesia</a:t>
                </a:r>
                <a:r>
                  <a:rPr lang="en-US" sz="12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, Mike Gore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BE8112D-32B2-6383-3786-60DD1215F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653" y="2805836"/>
                <a:ext cx="4467090" cy="2511135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FD2E36-D2C5-B33B-50ED-BA4D6994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9279" y="2931409"/>
              <a:ext cx="2174060" cy="1481078"/>
            </a:xfrm>
            <a:prstGeom prst="rect">
              <a:avLst/>
            </a:prstGeom>
          </p:spPr>
        </p:pic>
        <p:pic>
          <p:nvPicPr>
            <p:cNvPr id="13" name="Picture 2" descr="State-Of-The-Art Automation Processes Helps More Malnourished Children |  Rockwell Automation">
              <a:extLst>
                <a:ext uri="{FF2B5EF4-FFF2-40B4-BE49-F238E27FC236}">
                  <a16:creationId xmlns:a16="http://schemas.microsoft.com/office/drawing/2014/main" id="{88D53559-95BD-6D64-7DD9-85FC1621C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193" y="2931409"/>
              <a:ext cx="1481078" cy="1481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96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5114166" y="340649"/>
            <a:ext cx="665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Innovation objectives are shifting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05334-D5DE-F2BC-44F9-4300979573DD}"/>
              </a:ext>
            </a:extLst>
          </p:cNvPr>
          <p:cNvSpPr txBox="1"/>
          <p:nvPr/>
        </p:nvSpPr>
        <p:spPr>
          <a:xfrm>
            <a:off x="915075" y="1386579"/>
            <a:ext cx="10567524" cy="20994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The objectives of 21</a:t>
            </a:r>
            <a:r>
              <a:rPr lang="en-US" sz="2400" baseline="30000" dirty="0">
                <a:solidFill>
                  <a:schemeClr val="bg1"/>
                </a:solidFill>
                <a:latin typeface="Georgia" pitchFamily="18" charset="0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century agrifood system innovation have shifted.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Profit-seeking less by boosting yields than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relieving land/water/ chemical constraints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and not from growing more calories but rather by meeting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rising consumer demand for non-caloric attributes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 </a:t>
            </a:r>
            <a:endParaRPr lang="en-US" sz="24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B29E421-D7F7-54AF-0943-9A73650DA90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30277" r="68269" b="49399"/>
          <a:stretch/>
        </p:blipFill>
        <p:spPr bwMode="auto">
          <a:xfrm>
            <a:off x="7078536" y="3039799"/>
            <a:ext cx="3429624" cy="2333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9482835-A634-354B-ABFC-DE2CA283A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8" y="3039799"/>
            <a:ext cx="2314996" cy="3268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42737-4B5E-4208-80AC-71A5E21AE3BD}"/>
              </a:ext>
            </a:extLst>
          </p:cNvPr>
          <p:cNvSpPr txBox="1"/>
          <p:nvPr/>
        </p:nvSpPr>
        <p:spPr>
          <a:xfrm>
            <a:off x="7841182" y="3547255"/>
            <a:ext cx="3528128" cy="276077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2400" dirty="0"/>
              <a:t>Like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558D9-982E-BEE0-6A30-5599332F3399}"/>
              </a:ext>
            </a:extLst>
          </p:cNvPr>
          <p:cNvSpPr txBox="1"/>
          <p:nvPr/>
        </p:nvSpPr>
        <p:spPr>
          <a:xfrm>
            <a:off x="3706153" y="5524268"/>
            <a:ext cx="7864061" cy="99308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Solutions are never just technical.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Like prior successful AFS transformations, must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bundle both technological and socio-economic innovations. 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8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A22E2F7A-178F-4FBF-B129-553A99178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97" y="2400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9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2EDA17A7-13BA-423F-8FD2-9E1A0017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32" y="3326569"/>
            <a:ext cx="65913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>
            <a:extLst>
              <a:ext uri="{FF2B5EF4-FFF2-40B4-BE49-F238E27FC236}">
                <a16:creationId xmlns:a16="http://schemas.microsoft.com/office/drawing/2014/main" id="{F3703CE3-C04B-4729-BC23-2DDB5826C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979" y="-2131657"/>
            <a:ext cx="5504233" cy="2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2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7F44DFAA-F738-433D-87BF-0D7F448B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300" y="1343533"/>
            <a:ext cx="3932248" cy="552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D39A221-C4E6-40DC-A4EE-3D4AC5F17CB5}"/>
              </a:ext>
            </a:extLst>
          </p:cNvPr>
          <p:cNvSpPr txBox="1">
            <a:spLocks/>
          </p:cNvSpPr>
          <p:nvPr/>
        </p:nvSpPr>
        <p:spPr>
          <a:xfrm>
            <a:off x="1336432" y="1447800"/>
            <a:ext cx="6772949" cy="314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Many promising pre-emergent/emergent science, technology and innovations (STI) advances of variable deployment readiness. 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Spans value chains and geographies.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9408C812-473C-4D67-A467-67C7EA2B8D43}"/>
              </a:ext>
            </a:extLst>
          </p:cNvPr>
          <p:cNvSpPr txBox="1">
            <a:spLocks/>
          </p:cNvSpPr>
          <p:nvPr/>
        </p:nvSpPr>
        <p:spPr bwMode="auto">
          <a:xfrm>
            <a:off x="7131871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Ample STI  in pipeline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61BF6-1C09-CB63-B607-13429E394B64}"/>
              </a:ext>
            </a:extLst>
          </p:cNvPr>
          <p:cNvSpPr txBox="1">
            <a:spLocks/>
          </p:cNvSpPr>
          <p:nvPr/>
        </p:nvSpPr>
        <p:spPr>
          <a:xfrm>
            <a:off x="1336431" y="4595035"/>
            <a:ext cx="6772949" cy="107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Reflects massive investment … $52bn in 2021 agrifood tech VC investment … up 85% over 2020, 134% on 2019 and ~600% vs. 2016!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Font typeface="Wingdings" charset="2"/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Massive change is coming. Engage!</a:t>
            </a:r>
          </a:p>
          <a:p>
            <a:pPr marL="0" indent="0">
              <a:buFont typeface="Wingdings" charset="2"/>
              <a:buNone/>
            </a:pP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7" y="1375119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Decoupling food production from land is increasingly culturally, economically, technologically feasible. Crucial for climate and infectious disease control.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5033246" y="106959"/>
            <a:ext cx="690425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De-</a:t>
            </a:r>
            <a:r>
              <a:rPr lang="en-US" sz="3000" b="1" kern="0" dirty="0" err="1">
                <a:latin typeface="Georgia" pitchFamily="18" charset="0"/>
                <a:ea typeface="+mj-ea"/>
                <a:cs typeface="+mj-cs"/>
              </a:rPr>
              <a:t>agrarianization</a:t>
            </a:r>
            <a:endParaRPr lang="en-US" sz="3000" b="1" kern="0" dirty="0">
              <a:latin typeface="Georgia" pitchFamily="18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05E20-650C-4768-9A6C-46511E4A3166}"/>
              </a:ext>
            </a:extLst>
          </p:cNvPr>
          <p:cNvGrpSpPr/>
          <p:nvPr/>
        </p:nvGrpSpPr>
        <p:grpSpPr>
          <a:xfrm>
            <a:off x="8212314" y="4643956"/>
            <a:ext cx="3688580" cy="2214044"/>
            <a:chOff x="-26071" y="3024269"/>
            <a:chExt cx="4349956" cy="32346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568D3-F6A1-456E-9234-DD6EE741404B}"/>
                </a:ext>
              </a:extLst>
            </p:cNvPr>
            <p:cNvSpPr txBox="1"/>
            <p:nvPr/>
          </p:nvSpPr>
          <p:spPr>
            <a:xfrm>
              <a:off x="-26071" y="5854191"/>
              <a:ext cx="4055616" cy="40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Gerry Machen/Creative Commons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B3E1C-A72D-425B-A6AD-B6C04ABF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42" y="3024269"/>
              <a:ext cx="4239443" cy="282992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95C6AE-457F-477B-970C-B384C16101E9}"/>
              </a:ext>
            </a:extLst>
          </p:cNvPr>
          <p:cNvGrpSpPr/>
          <p:nvPr/>
        </p:nvGrpSpPr>
        <p:grpSpPr>
          <a:xfrm>
            <a:off x="4406995" y="2265769"/>
            <a:ext cx="3337083" cy="2268132"/>
            <a:chOff x="4616614" y="4395932"/>
            <a:chExt cx="3879041" cy="2462068"/>
          </a:xfrm>
        </p:grpSpPr>
        <p:pic>
          <p:nvPicPr>
            <p:cNvPr id="4098" name="Picture 2" descr="This Soil-less Farming Will Reduce Water Usage By 95%!">
              <a:extLst>
                <a:ext uri="{FF2B5EF4-FFF2-40B4-BE49-F238E27FC236}">
                  <a16:creationId xmlns:a16="http://schemas.microsoft.com/office/drawing/2014/main" id="{159A07F0-6813-4659-9A69-23CAEBE45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14" y="4395932"/>
              <a:ext cx="3879041" cy="2185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D55DD5-160D-422E-98FA-3CF5D7D74257}"/>
                </a:ext>
              </a:extLst>
            </p:cNvPr>
            <p:cNvSpPr txBox="1"/>
            <p:nvPr/>
          </p:nvSpPr>
          <p:spPr>
            <a:xfrm>
              <a:off x="4616614" y="6581001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Betterindia.com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7DFF1D-0988-414A-A5D0-2098388F205F}"/>
              </a:ext>
            </a:extLst>
          </p:cNvPr>
          <p:cNvGrpSpPr/>
          <p:nvPr/>
        </p:nvGrpSpPr>
        <p:grpSpPr>
          <a:xfrm>
            <a:off x="8242665" y="2242606"/>
            <a:ext cx="3244861" cy="2291294"/>
            <a:chOff x="7837529" y="2623692"/>
            <a:chExt cx="3684574" cy="3040429"/>
          </a:xfrm>
        </p:grpSpPr>
        <p:pic>
          <p:nvPicPr>
            <p:cNvPr id="4100" name="Picture 4" descr="Image may contain Human Person Helmet Clothing and Apparel">
              <a:extLst>
                <a:ext uri="{FF2B5EF4-FFF2-40B4-BE49-F238E27FC236}">
                  <a16:creationId xmlns:a16="http://schemas.microsoft.com/office/drawing/2014/main" id="{38C320B5-7071-40D5-9B10-3503A5C95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9" y="2623692"/>
              <a:ext cx="3684574" cy="2763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1FAAE0-18F8-4BDE-9638-95241070F1E0}"/>
                </a:ext>
              </a:extLst>
            </p:cNvPr>
            <p:cNvSpPr txBox="1"/>
            <p:nvPr/>
          </p:nvSpPr>
          <p:spPr>
            <a:xfrm>
              <a:off x="8219452" y="5387122"/>
              <a:ext cx="3286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Photo: Beck Deifenbach/Reuters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842897" y="4586981"/>
            <a:ext cx="76424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Inevitable. Learn the lesson of rennet.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Must manage de-</a:t>
            </a:r>
            <a:r>
              <a:rPr lang="en-US" sz="24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agrarianization’s</a:t>
            </a: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creative destruction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proactively. Build </a:t>
            </a:r>
            <a:r>
              <a:rPr lang="en-US" sz="2400" b="1" dirty="0">
                <a:solidFill>
                  <a:srgbClr val="000000"/>
                </a:solidFill>
                <a:latin typeface="Georgia" panose="02040502050405020303" pitchFamily="18" charset="0"/>
                <a:ea typeface="DengXian" panose="02010600030101010101" pitchFamily="2" charset="-122"/>
              </a:rPr>
              <a:t>rural livelihood opportunities: farm carbon, solar, wind and wildlife; CEA in idle, low-cost structures.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3" name="Picture 12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452B67DA-D5B7-C3F0-4422-A9F1034CE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94" y="2265769"/>
            <a:ext cx="3020608" cy="20129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07B781-E000-BD41-22DB-281DD3EC09AE}"/>
              </a:ext>
            </a:extLst>
          </p:cNvPr>
          <p:cNvSpPr txBox="1"/>
          <p:nvPr/>
        </p:nvSpPr>
        <p:spPr>
          <a:xfrm>
            <a:off x="1086788" y="4278721"/>
            <a:ext cx="2827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Photo: Wallace Woon (Straits Times)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Need cheap food for the poor. But cheap food inevitably induces loss and waste.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Recapture the nutrients as feed and fertilizer to help de-agrarianize! 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7251200" y="106959"/>
            <a:ext cx="46863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Circularity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799D0-93A4-9464-BA30-93E482FB5A67}"/>
              </a:ext>
            </a:extLst>
          </p:cNvPr>
          <p:cNvSpPr txBox="1"/>
          <p:nvPr/>
        </p:nvSpPr>
        <p:spPr>
          <a:xfrm>
            <a:off x="713863" y="5743665"/>
            <a:ext cx="11043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Can maintain 2/3 animal-source foods consumption w/o food-feed competition. </a:t>
            </a: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DengXian" panose="02010600030101010101" pitchFamily="2" charset="-122"/>
              </a:rPr>
              <a:t>Reduce cost and geopolitical/mkt vulnerability to NPK supply disruption.</a:t>
            </a:r>
            <a:endParaRPr lang="en-US" sz="2400" dirty="0">
              <a:effectLst/>
              <a:latin typeface="Georgia" panose="02040502050405020303" pitchFamily="18" charset="0"/>
              <a:ea typeface="DengXian" panose="02010600030101010101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ACC971-950F-D910-D269-CD210F2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548" y="2478983"/>
            <a:ext cx="3076721" cy="2819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5208A6-8182-B239-3C79-1402F9A1A86E}"/>
              </a:ext>
            </a:extLst>
          </p:cNvPr>
          <p:cNvSpPr txBox="1"/>
          <p:nvPr/>
        </p:nvSpPr>
        <p:spPr>
          <a:xfrm>
            <a:off x="864560" y="5113659"/>
            <a:ext cx="7017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Georgia" panose="02040502050405020303" pitchFamily="18" charset="0"/>
              </a:rPr>
              <a:t>Credits: Sanergy; Andrew Simons et al.; Jason Quah, Straits Times; H. Van Zanten</a:t>
            </a: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 descr="A picture containing person, salamander, frog, eaten&#10;&#10;Description automatically generated">
            <a:extLst>
              <a:ext uri="{FF2B5EF4-FFF2-40B4-BE49-F238E27FC236}">
                <a16:creationId xmlns:a16="http://schemas.microsoft.com/office/drawing/2014/main" id="{307D88DB-5E89-96C1-AF7A-681480058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4" r="24959" b="1"/>
          <a:stretch/>
        </p:blipFill>
        <p:spPr>
          <a:xfrm>
            <a:off x="6491729" y="2934476"/>
            <a:ext cx="2234690" cy="2128106"/>
          </a:xfrm>
          <a:prstGeom prst="rect">
            <a:avLst/>
          </a:prstGeom>
        </p:spPr>
      </p:pic>
      <p:pic>
        <p:nvPicPr>
          <p:cNvPr id="14" name="Picture 13" descr="A picture containing text, outdoor, rock, blue&#10;&#10;Description automatically generated">
            <a:extLst>
              <a:ext uri="{FF2B5EF4-FFF2-40B4-BE49-F238E27FC236}">
                <a16:creationId xmlns:a16="http://schemas.microsoft.com/office/drawing/2014/main" id="{6C61A523-4BAD-0303-DAA9-A076FBBBD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9" y="3012384"/>
            <a:ext cx="2722876" cy="2050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5B9A7-2AB8-801C-9413-751678D9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16" y="3027084"/>
            <a:ext cx="2860012" cy="202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53227-740A-4131-BDE5-5E372E0A0D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3546" y="1346620"/>
            <a:ext cx="11444013" cy="308610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Most AFS </a:t>
            </a: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jobs and value creation (~3/4 globally!) occur post-farmgate and that share grows with incomes and ag TFP growth.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Consumers and downstream firms increasingly drive AFS change!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1949C6D7-C3DD-4609-88E2-6D8C11097E6E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changes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CCB847-0116-E889-C71C-9CD6B36B4B51}"/>
              </a:ext>
            </a:extLst>
          </p:cNvPr>
          <p:cNvGrpSpPr/>
          <p:nvPr/>
        </p:nvGrpSpPr>
        <p:grpSpPr>
          <a:xfrm>
            <a:off x="6702600" y="3421006"/>
            <a:ext cx="4628299" cy="2697706"/>
            <a:chOff x="6702600" y="2846474"/>
            <a:chExt cx="4628299" cy="26977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8721D3-962A-921E-5E55-3187567B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2600" y="2846474"/>
              <a:ext cx="4628299" cy="24598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D06DD4F-B798-1390-491B-5DC9CF568E64}"/>
                </a:ext>
              </a:extLst>
            </p:cNvPr>
            <p:cNvSpPr txBox="1"/>
            <p:nvPr/>
          </p:nvSpPr>
          <p:spPr>
            <a:xfrm>
              <a:off x="6999215" y="5267181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Yi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Nature Food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2021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9AFB94-C211-A24F-7FD8-E6775A90E205}"/>
              </a:ext>
            </a:extLst>
          </p:cNvPr>
          <p:cNvGrpSpPr/>
          <p:nvPr/>
        </p:nvGrpSpPr>
        <p:grpSpPr>
          <a:xfrm>
            <a:off x="663546" y="3461434"/>
            <a:ext cx="4317331" cy="2657278"/>
            <a:chOff x="663546" y="2886902"/>
            <a:chExt cx="4317331" cy="26572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88F49-EB05-79BB-E58C-7422518BE56E}"/>
                </a:ext>
              </a:extLst>
            </p:cNvPr>
            <p:cNvSpPr txBox="1"/>
            <p:nvPr/>
          </p:nvSpPr>
          <p:spPr>
            <a:xfrm>
              <a:off x="663546" y="5267181"/>
              <a:ext cx="2893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Source: Barrett et al., </a:t>
              </a:r>
              <a:r>
                <a:rPr lang="it-IT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J. Econ.Lit. </a:t>
              </a:r>
              <a:r>
                <a:rPr lang="it-IT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2022</a:t>
              </a:r>
              <a:endParaRPr lang="en-US" sz="12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A21F9C-1A29-C2F0-3B2E-1770209C9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-1656" b="16229"/>
            <a:stretch/>
          </p:blipFill>
          <p:spPr>
            <a:xfrm>
              <a:off x="663546" y="2886902"/>
              <a:ext cx="4317331" cy="2378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4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8BC01E-2D8E-76A9-A926-C041EB6F22DA}"/>
              </a:ext>
            </a:extLst>
          </p:cNvPr>
          <p:cNvSpPr txBox="1"/>
          <p:nvPr/>
        </p:nvSpPr>
        <p:spPr>
          <a:xfrm>
            <a:off x="576140" y="1720840"/>
            <a:ext cx="6196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Consumer demand for </a:t>
            </a:r>
            <a:r>
              <a:rPr lang="en-US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non-nutritive food attributes </a:t>
            </a:r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will increasingly drive upstream production patterns.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Better off consumers are less price sensitive.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Shifting procurement contracting terms.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Trustworthy labeling backed by traceability.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5ECE6-B196-B025-E694-94A851BDE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94" y="1932735"/>
            <a:ext cx="5341906" cy="2975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43C5-E002-952D-4010-65E94744DDED}"/>
              </a:ext>
            </a:extLst>
          </p:cNvPr>
          <p:cNvSpPr txBox="1"/>
          <p:nvPr/>
        </p:nvSpPr>
        <p:spPr>
          <a:xfrm>
            <a:off x="5869017" y="4937686"/>
            <a:ext cx="6295465" cy="86061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https://www.nycfoodpolicy.org/food-policy-snapshot-denmark-climate-label</a:t>
            </a:r>
            <a:r>
              <a:rPr lang="en-US" sz="2400" dirty="0"/>
              <a:t>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D7813D-42EA-9B4A-B996-F2607225399B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Downstream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000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977" y="2683140"/>
            <a:ext cx="63708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2125" y="1076482"/>
            <a:ext cx="4552389" cy="169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667"/>
              </a:lnSpc>
            </a:pPr>
            <a:r>
              <a:rPr lang="en-US" sz="9600" dirty="0">
                <a:solidFill>
                  <a:srgbClr val="EF4035"/>
                </a:solidFill>
                <a:latin typeface="Georgia" panose="02040502050405020303" pitchFamily="18" charset="0"/>
              </a:rPr>
              <a:t>$1.2B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518" y="2633414"/>
            <a:ext cx="4552389" cy="63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The amount New York state agencies spend each year purchasing food.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2384" y="654051"/>
            <a:ext cx="3253817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spc="18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3" name="Picture 5" descr="cu_logo_sml_150_ppt">
            <a:extLst>
              <a:ext uri="{FF2B5EF4-FFF2-40B4-BE49-F238E27FC236}">
                <a16:creationId xmlns:a16="http://schemas.microsoft.com/office/drawing/2014/main" id="{F5837849-A564-3535-5994-C3BF199E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68DB9B-671F-E1A1-EFFA-0C388C400ADB}"/>
              </a:ext>
            </a:extLst>
          </p:cNvPr>
          <p:cNvSpPr txBox="1"/>
          <p:nvPr/>
        </p:nvSpPr>
        <p:spPr>
          <a:xfrm>
            <a:off x="5485502" y="1447800"/>
            <a:ext cx="648550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Current law requires state agencies to procure food from the lowest qualified budder.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Those prices don’t reflect important (+ and -) externalities like job creation, GHG emissions, nutrient content. This hides the true, longer-term cost of food to NY taxpayers.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And NY producers/processors disadvantaged by NY laws/regulations. 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True cost pricing to induce ‘race to the top’ and level the playing field for NY suppliers.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F028D-4BB9-D368-C2F9-94B2E42F8F8E}"/>
              </a:ext>
            </a:extLst>
          </p:cNvPr>
          <p:cNvSpPr txBox="1"/>
          <p:nvPr/>
        </p:nvSpPr>
        <p:spPr>
          <a:xfrm>
            <a:off x="5587550" y="6394166"/>
            <a:ext cx="5835562" cy="24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400" u="sng" spc="42" dirty="0" err="1">
                <a:solidFill>
                  <a:schemeClr val="bg1"/>
                </a:solidFill>
                <a:latin typeface="Work Sans 2"/>
              </a:rPr>
              <a:t>cals.cornell.edu</a:t>
            </a:r>
            <a:r>
              <a:rPr lang="en-US" sz="1400" u="sng" spc="42" dirty="0">
                <a:solidFill>
                  <a:schemeClr val="bg1"/>
                </a:solidFill>
                <a:latin typeface="Work Sans 2"/>
              </a:rPr>
              <a:t>/food-systems-global-change/true-cost-food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E98E70E7-600A-D5E3-DC0B-0D63F11964B9}"/>
              </a:ext>
            </a:extLst>
          </p:cNvPr>
          <p:cNvGrpSpPr>
            <a:grpSpLocks noChangeAspect="1"/>
          </p:cNvGrpSpPr>
          <p:nvPr/>
        </p:nvGrpSpPr>
        <p:grpSpPr>
          <a:xfrm>
            <a:off x="712125" y="3536747"/>
            <a:ext cx="4334512" cy="5714839"/>
            <a:chOff x="1111911" y="0"/>
            <a:chExt cx="4525579" cy="5966752"/>
          </a:xfrm>
        </p:grpSpPr>
        <p:sp>
          <p:nvSpPr>
            <p:cNvPr id="17" name="Freeform 8">
              <a:hlinkClick r:id="rId4" tooltip="https://news.cornell.edu/stories/2022/09/study-unmask-true-cost-food-nys-agencies"/>
              <a:extLst>
                <a:ext uri="{FF2B5EF4-FFF2-40B4-BE49-F238E27FC236}">
                  <a16:creationId xmlns:a16="http://schemas.microsoft.com/office/drawing/2014/main" id="{399CC373-5FA6-8911-69C0-D3EEE40129B1}"/>
                </a:ext>
              </a:extLst>
            </p:cNvPr>
            <p:cNvSpPr/>
            <p:nvPr/>
          </p:nvSpPr>
          <p:spPr>
            <a:xfrm>
              <a:off x="1111911" y="0"/>
              <a:ext cx="4525579" cy="5966752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30821" t="-1" r="-25436" b="-164843"/>
              </a:stretch>
            </a:blipFill>
          </p:spPr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59EB4F9E-38BB-BF70-3C92-E1176106D4F9}"/>
              </a:ext>
            </a:extLst>
          </p:cNvPr>
          <p:cNvSpPr txBox="1">
            <a:spLocks/>
          </p:cNvSpPr>
          <p:nvPr/>
        </p:nvSpPr>
        <p:spPr bwMode="auto">
          <a:xfrm>
            <a:off x="6096000" y="106959"/>
            <a:ext cx="5841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True cost pricing</a:t>
            </a:r>
          </a:p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in public procurement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41977" y="2683140"/>
            <a:ext cx="637083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133" dirty="0">
                <a:solidFill>
                  <a:srgbClr val="FFFFFF">
                    <a:alpha val="9804"/>
                  </a:srgbClr>
                </a:solidFill>
                <a:latin typeface="Work Sans 1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52384" y="654051"/>
            <a:ext cx="3253817" cy="41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sz="1200" spc="180">
                <a:solidFill>
                  <a:srgbClr val="FFFFFF">
                    <a:alpha val="34902"/>
                  </a:srgbClr>
                </a:solidFill>
                <a:latin typeface="Work Sans 3"/>
              </a:rPr>
              <a:t>THE TRUE COST OF FOOD PROJECT</a:t>
            </a:r>
          </a:p>
        </p:txBody>
      </p:sp>
      <p:pic>
        <p:nvPicPr>
          <p:cNvPr id="13" name="Picture 5" descr="cu_logo_sml_150_ppt">
            <a:extLst>
              <a:ext uri="{FF2B5EF4-FFF2-40B4-BE49-F238E27FC236}">
                <a16:creationId xmlns:a16="http://schemas.microsoft.com/office/drawing/2014/main" id="{F5837849-A564-3535-5994-C3BF199E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68DB9B-671F-E1A1-EFFA-0C388C400ADB}"/>
              </a:ext>
            </a:extLst>
          </p:cNvPr>
          <p:cNvSpPr txBox="1"/>
          <p:nvPr/>
        </p:nvSpPr>
        <p:spPr>
          <a:xfrm>
            <a:off x="5485502" y="1447800"/>
            <a:ext cx="64855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New FAO flagship report to track AFS STI life cycle, esp. for LMICs.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F028D-4BB9-D368-C2F9-94B2E42F8F8E}"/>
              </a:ext>
            </a:extLst>
          </p:cNvPr>
          <p:cNvSpPr txBox="1"/>
          <p:nvPr/>
        </p:nvSpPr>
        <p:spPr>
          <a:xfrm>
            <a:off x="5376341" y="6082633"/>
            <a:ext cx="6365590" cy="242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200" u="sng" spc="42" dirty="0">
                <a:solidFill>
                  <a:schemeClr val="bg1"/>
                </a:solidFill>
                <a:latin typeface="Work Sans 2"/>
              </a:rPr>
              <a:t>https://news.cornell.edu/stories/2022/10/cornell-co-lead-un-agencys-new-agrifood-initiative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59EB4F9E-38BB-BF70-3C92-E1176106D4F9}"/>
              </a:ext>
            </a:extLst>
          </p:cNvPr>
          <p:cNvSpPr txBox="1">
            <a:spLocks/>
          </p:cNvSpPr>
          <p:nvPr/>
        </p:nvSpPr>
        <p:spPr bwMode="auto">
          <a:xfrm>
            <a:off x="5485502" y="106959"/>
            <a:ext cx="645199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Need to level informational playing field globally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482EE-8342-128F-247C-D5A55AFD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77" y="1204519"/>
            <a:ext cx="4058473" cy="5653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B6B73-6430-85E6-1D91-C2862D99D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607" y="2495320"/>
            <a:ext cx="5164394" cy="32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89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FD9197FF-BF55-8A58-69DC-FB9F8E4D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347" y="1447800"/>
            <a:ext cx="5434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Solving societal problems can be a lucrative business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0E567-CAD7-424F-A804-84550E74301C}"/>
              </a:ext>
            </a:extLst>
          </p:cNvPr>
          <p:cNvSpPr txBox="1"/>
          <p:nvPr/>
        </p:nvSpPr>
        <p:spPr>
          <a:xfrm>
            <a:off x="6206591" y="322838"/>
            <a:ext cx="503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should we care?</a:t>
            </a:r>
          </a:p>
        </p:txBody>
      </p:sp>
      <p:pic>
        <p:nvPicPr>
          <p:cNvPr id="1026" name="Picture 2" descr="Hundreds protest in crisis-hit Sri Lanka as IMF talks loom">
            <a:extLst>
              <a:ext uri="{FF2B5EF4-FFF2-40B4-BE49-F238E27FC236}">
                <a16:creationId xmlns:a16="http://schemas.microsoft.com/office/drawing/2014/main" id="{1333E580-9D8F-92D3-CEDB-6918E888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523130"/>
            <a:ext cx="5495832" cy="28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9103-7420-9E84-FE9D-EC75923FBC72}"/>
              </a:ext>
            </a:extLst>
          </p:cNvPr>
          <p:cNvSpPr txBox="1"/>
          <p:nvPr/>
        </p:nvSpPr>
        <p:spPr>
          <a:xfrm>
            <a:off x="6400801" y="1447800"/>
            <a:ext cx="5434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Human rights, sociopolitical stability, and macroeconomic growth and stability all depend on food security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799F0-0967-F70B-A51F-1D85CD450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29" y="2508462"/>
            <a:ext cx="5477435" cy="41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939BCB-8CCF-4929-860B-0A436536CE1C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Is there a global food crisis?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8521" y="2585783"/>
            <a:ext cx="838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Is there a food </a:t>
            </a:r>
            <a:r>
              <a:rPr lang="en-US" sz="2400" b="1" i="1" u="sng" dirty="0">
                <a:solidFill>
                  <a:schemeClr val="bg1"/>
                </a:solidFill>
                <a:latin typeface="Georgia" pitchFamily="18" charset="0"/>
              </a:rPr>
              <a:t>security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crisis currently?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4B440B-304D-1ED3-1EC5-5C072F035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1383626"/>
            <a:ext cx="2018754" cy="2655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3802B-2E31-3E51-8E07-AD9672DC761E}"/>
              </a:ext>
            </a:extLst>
          </p:cNvPr>
          <p:cNvSpPr txBox="1"/>
          <p:nvPr/>
        </p:nvSpPr>
        <p:spPr>
          <a:xfrm>
            <a:off x="6736258" y="1437609"/>
            <a:ext cx="4043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“A Global Food Crisis Looms” – </a:t>
            </a:r>
            <a:r>
              <a:rPr lang="en-US" sz="1600" i="1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New York Times, Apr 2020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65CC0-F85F-9C5B-1951-327FA1BF58E2}"/>
              </a:ext>
            </a:extLst>
          </p:cNvPr>
          <p:cNvSpPr txBox="1"/>
          <p:nvPr/>
        </p:nvSpPr>
        <p:spPr>
          <a:xfrm>
            <a:off x="3030106" y="1407014"/>
            <a:ext cx="3279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“The World Is Headed for a Food Security Crisis” </a:t>
            </a:r>
          </a:p>
          <a:p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  <a:cs typeface="Aharoni" panose="02010803020104030203" pitchFamily="2" charset="-79"/>
              </a:rPr>
              <a:t>– Time, Mar 2018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625578-035A-BC24-ED98-2EE6C6ED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751" y="3881437"/>
            <a:ext cx="4718957" cy="2752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CE3A7-68EF-076C-6CDB-0D488C81B07E}"/>
              </a:ext>
            </a:extLst>
          </p:cNvPr>
          <p:cNvSpPr txBox="1"/>
          <p:nvPr/>
        </p:nvSpPr>
        <p:spPr>
          <a:xfrm>
            <a:off x="2548991" y="3291038"/>
            <a:ext cx="4086478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Yes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8B0A-6624-C221-526D-EF15959C825C}"/>
              </a:ext>
            </a:extLst>
          </p:cNvPr>
          <p:cNvSpPr txBox="1"/>
          <p:nvPr/>
        </p:nvSpPr>
        <p:spPr>
          <a:xfrm>
            <a:off x="7059705" y="3302439"/>
            <a:ext cx="4975173" cy="28226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     … but crisis = stalled progress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0521C-8BF0-E7AA-B4DD-F7AA5A31E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370" y="3839691"/>
            <a:ext cx="4800600" cy="27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u_logo_sml_150_ppt">
            <a:extLst>
              <a:ext uri="{FF2B5EF4-FFF2-40B4-BE49-F238E27FC236}">
                <a16:creationId xmlns:a16="http://schemas.microsoft.com/office/drawing/2014/main" id="{ABF4011D-0531-447D-9153-62A5632C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4CD45E33-41F4-4A0D-A123-3E086237D1B3}"/>
              </a:ext>
            </a:extLst>
          </p:cNvPr>
          <p:cNvSpPr txBox="1">
            <a:spLocks/>
          </p:cNvSpPr>
          <p:nvPr/>
        </p:nvSpPr>
        <p:spPr bwMode="auto">
          <a:xfrm>
            <a:off x="5027942" y="66675"/>
            <a:ext cx="689971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3000" b="1" kern="0" dirty="0">
                <a:latin typeface="Georgia" pitchFamily="18" charset="0"/>
                <a:ea typeface="+mj-ea"/>
                <a:cs typeface="+mj-cs"/>
              </a:rPr>
              <a:t>Don’t despair, but don’t dally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10AC9-9865-E498-7DB7-D9DF17D12300}"/>
              </a:ext>
            </a:extLst>
          </p:cNvPr>
          <p:cNvSpPr txBox="1"/>
          <p:nvPr/>
        </p:nvSpPr>
        <p:spPr>
          <a:xfrm>
            <a:off x="1119351" y="1447800"/>
            <a:ext cx="108973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world faces a food security crisis because land, water and chemical constraints increasingly bind in face of growing demand, stalling progress. Have prevailed before in food crises and can again … will we?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Requires: 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doubly progressive strategy – trust science and support the poor</a:t>
            </a:r>
          </a:p>
          <a:p>
            <a:pPr marL="514350" indent="-514350">
              <a:buAutoNum type="romanLcParenBoth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focus on HERS objectives and invest in STI, incl. circularity,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de-</a:t>
            </a:r>
            <a:r>
              <a:rPr lang="en-US" sz="2400" b="1" dirty="0" err="1">
                <a:solidFill>
                  <a:schemeClr val="bg1"/>
                </a:solidFill>
                <a:latin typeface="Georgia" pitchFamily="18" charset="0"/>
              </a:rPr>
              <a:t>agrarianization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, and true cost public procurement</a:t>
            </a:r>
          </a:p>
          <a:p>
            <a:pPr marL="514350" indent="-514350">
              <a:buAutoNum type="romanLcParenBoth"/>
            </a:pP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The only constant is change. </a:t>
            </a:r>
            <a:r>
              <a:rPr lang="en-US" sz="2400" b="1">
                <a:solidFill>
                  <a:schemeClr val="bg1"/>
                </a:solidFill>
                <a:latin typeface="Georgia" pitchFamily="18" charset="0"/>
              </a:rPr>
              <a:t>Be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prepared to adapt rural livelihoods and to seize emergent opportunities</a:t>
            </a:r>
            <a:r>
              <a:rPr lang="en-US" sz="2400" b="1">
                <a:solidFill>
                  <a:schemeClr val="bg1"/>
                </a:solidFill>
                <a:latin typeface="Georgia" pitchFamily="18" charset="0"/>
              </a:rPr>
              <a:t>. 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Thank you for your time and interest!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34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"/>
    </mc:Choice>
    <mc:Fallback xmlns="">
      <p:transition spd="slow" advTm="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252" y="1208571"/>
            <a:ext cx="115567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Nearly half of adults worldwide are obese/overweight. </a:t>
            </a:r>
          </a:p>
          <a:p>
            <a:pPr marL="457200" indent="-457200">
              <a:buAutoNum type="arabicPeriod"/>
            </a:pP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Nearly half the global population lives in households employed in AFS, which have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high rates of child/forced labor and one of the three most hazardous employment sectors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(along w/mining and construction).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AFSs account for a large share of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new infectious disease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(≥50% of zoonoses). </a:t>
            </a: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AFSs contribute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20-30% to GHG emissions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helping cause, rather than resolve, the climate crisis.</a:t>
            </a: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Largest driver of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deforestation, habitat and biodiversity loss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major cause of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water pollution, hypoxia and hazardous algal blooms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. </a:t>
            </a: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AFSs urgently need transformation to address multiple crises.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976D9C-DFB8-6D4B-3BD3-22A8275340BE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And broader food crises</a:t>
            </a:r>
          </a:p>
        </p:txBody>
      </p:sp>
    </p:spTree>
    <p:extLst>
      <p:ext uri="{BB962C8B-B14F-4D97-AF65-F5344CB8AC3E}">
        <p14:creationId xmlns:p14="http://schemas.microsoft.com/office/powerpoint/2010/main" val="1066424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 and crises?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5E5AC-D1FC-4722-88E1-6CBEE1AE0AF1}"/>
              </a:ext>
            </a:extLst>
          </p:cNvPr>
          <p:cNvGrpSpPr/>
          <p:nvPr/>
        </p:nvGrpSpPr>
        <p:grpSpPr>
          <a:xfrm>
            <a:off x="2630020" y="2649071"/>
            <a:ext cx="6931959" cy="4064551"/>
            <a:chOff x="876300" y="923925"/>
            <a:chExt cx="7391400" cy="5010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1DDB42-660E-120E-641A-3317610F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300" y="923925"/>
              <a:ext cx="7391400" cy="50101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8B0305-9334-77A9-8B8A-1BE3C9BD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73" y="1215719"/>
              <a:ext cx="2748329" cy="115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3CC3E5F-AF45-5BDB-E71D-F4408FF9129C}"/>
              </a:ext>
            </a:extLst>
          </p:cNvPr>
          <p:cNvSpPr txBox="1"/>
          <p:nvPr/>
        </p:nvSpPr>
        <p:spPr>
          <a:xfrm>
            <a:off x="761296" y="1505682"/>
            <a:ext cx="10669407" cy="60126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Demand growth has outpaced supply growth since roughly 2000. This brought higher – and more volatile – commodity prices. 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178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0874" y="1447800"/>
            <a:ext cx="11264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Main long-run drivers: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1. Robust food demand growth, almost entirely in Asia and Africa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Due mainly to population/income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        (and urbanization).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Policies don’t slow/shift demand much.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A4A51C-866F-7583-862F-76F449B0B088}"/>
              </a:ext>
            </a:extLst>
          </p:cNvPr>
          <p:cNvGrpSpPr/>
          <p:nvPr/>
        </p:nvGrpSpPr>
        <p:grpSpPr>
          <a:xfrm>
            <a:off x="7339986" y="2312894"/>
            <a:ext cx="4123632" cy="4303665"/>
            <a:chOff x="5445979" y="1809756"/>
            <a:chExt cx="3666490" cy="5087999"/>
          </a:xfrm>
        </p:grpSpPr>
        <p:pic>
          <p:nvPicPr>
            <p:cNvPr id="19" name="Picture 18" descr="A close up of a map&#10;&#10;Description automatically generated">
              <a:extLst>
                <a:ext uri="{FF2B5EF4-FFF2-40B4-BE49-F238E27FC236}">
                  <a16:creationId xmlns:a16="http://schemas.microsoft.com/office/drawing/2014/main" id="{C7C62E1A-CADB-B0FC-312D-1488FD7ADD9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5979" y="1809756"/>
              <a:ext cx="3666490" cy="4953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F0E50F-8000-0B4A-EDBF-463322C63C4C}"/>
                </a:ext>
              </a:extLst>
            </p:cNvPr>
            <p:cNvSpPr txBox="1"/>
            <p:nvPr/>
          </p:nvSpPr>
          <p:spPr>
            <a:xfrm>
              <a:off x="5867400" y="6485757"/>
              <a:ext cx="2895600" cy="411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Georgia" panose="02040502050405020303" pitchFamily="18" charset="0"/>
                  <a:hlinkClick r:id="rId4"/>
                </a:rPr>
                <a:t>Vollset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et al. </a:t>
              </a:r>
              <a:r>
                <a:rPr lang="en-US" sz="1200" i="1" dirty="0">
                  <a:latin typeface="Georgia" panose="02040502050405020303" pitchFamily="18" charset="0"/>
                  <a:hlinkClick r:id="rId4"/>
                </a:rPr>
                <a:t>Lancet</a:t>
              </a:r>
              <a:r>
                <a:rPr lang="en-US" sz="1200" dirty="0">
                  <a:latin typeface="Georgia" panose="02040502050405020303" pitchFamily="18" charset="0"/>
                  <a:hlinkClick r:id="rId4"/>
                </a:rPr>
                <a:t> 2020</a:t>
              </a:r>
              <a:endParaRPr lang="en-US" sz="1200" dirty="0">
                <a:latin typeface="Georgia" panose="020405020504050203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DE8832-161A-2A5C-9704-689B096CD1A0}"/>
              </a:ext>
            </a:extLst>
          </p:cNvPr>
          <p:cNvSpPr txBox="1"/>
          <p:nvPr/>
        </p:nvSpPr>
        <p:spPr>
          <a:xfrm>
            <a:off x="4901578" y="307888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A808F7-9058-6393-DF98-8A800EB59E5A}"/>
              </a:ext>
            </a:extLst>
          </p:cNvPr>
          <p:cNvGrpSpPr/>
          <p:nvPr/>
        </p:nvGrpSpPr>
        <p:grpSpPr>
          <a:xfrm>
            <a:off x="2779663" y="3756124"/>
            <a:ext cx="3213265" cy="3006753"/>
            <a:chOff x="8941253" y="2673703"/>
            <a:chExt cx="3213265" cy="3006753"/>
          </a:xfrm>
        </p:grpSpPr>
        <p:pic>
          <p:nvPicPr>
            <p:cNvPr id="11" name="Picture 1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75487DD-C28B-E207-3747-031D4E4C2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06" t="54020" r="2366" b="6176"/>
            <a:stretch/>
          </p:blipFill>
          <p:spPr>
            <a:xfrm>
              <a:off x="9001183" y="2673703"/>
              <a:ext cx="3153335" cy="27297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1347C1-174E-C6F1-020B-0073F219CA70}"/>
                </a:ext>
              </a:extLst>
            </p:cNvPr>
            <p:cNvSpPr txBox="1"/>
            <p:nvPr/>
          </p:nvSpPr>
          <p:spPr>
            <a:xfrm>
              <a:off x="8941253" y="5403457"/>
              <a:ext cx="3213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Source</a:t>
              </a:r>
              <a:r>
                <a:rPr lang="en-US" sz="1200" i="1" dirty="0">
                  <a:solidFill>
                    <a:schemeClr val="bg1"/>
                  </a:solidFill>
                  <a:latin typeface="Georgia" panose="02040502050405020303" pitchFamily="18" charset="0"/>
                </a:rPr>
                <a:t>: The Economist </a:t>
              </a:r>
              <a:r>
                <a:rPr lang="en-US" sz="1200" dirty="0">
                  <a:solidFill>
                    <a:schemeClr val="bg1"/>
                  </a:solidFill>
                  <a:latin typeface="Georgia" panose="02040502050405020303" pitchFamily="18" charset="0"/>
                </a:rPr>
                <a:t>June 25,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40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_logo_sml_150_ppt">
            <a:extLst>
              <a:ext uri="{FF2B5EF4-FFF2-40B4-BE49-F238E27FC236}">
                <a16:creationId xmlns:a16="http://schemas.microsoft.com/office/drawing/2014/main" id="{99470695-8B94-34D2-7369-280FA096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20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21331" y="1257511"/>
            <a:ext cx="7299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lvl="1"/>
            <a:endParaRPr lang="en-US" sz="2400" b="1" dirty="0">
              <a:latin typeface="Georgia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295EC1-61A1-7569-EC86-43DDE45C5365}"/>
              </a:ext>
            </a:extLst>
          </p:cNvPr>
          <p:cNvSpPr txBox="1"/>
          <p:nvPr/>
        </p:nvSpPr>
        <p:spPr>
          <a:xfrm>
            <a:off x="1284147" y="1278129"/>
            <a:ext cx="10630010" cy="140801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2. Increasingly strong headwinds for supply growth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Land/water constraints + climate change + slowing productivity growth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         	</a:t>
            </a:r>
          </a:p>
          <a:p>
            <a:pPr algn="r"/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F579A-D431-7FCF-4601-C7655288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147" y="2190556"/>
            <a:ext cx="2642909" cy="3499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5D8D36-00AD-680E-C66C-4D94A03FE653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1B5E9-F470-F6DD-E836-062859E39D35}"/>
              </a:ext>
            </a:extLst>
          </p:cNvPr>
          <p:cNvSpPr txBox="1"/>
          <p:nvPr/>
        </p:nvSpPr>
        <p:spPr>
          <a:xfrm>
            <a:off x="1284147" y="5715927"/>
            <a:ext cx="41121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eorgia" panose="02040502050405020303" pitchFamily="18" charset="0"/>
              </a:rPr>
              <a:t>Source: https://www.globalagriculture.org/report-topics/water.html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9BE06-9E1C-A8AB-AA0D-86A770D4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191" y="2190556"/>
            <a:ext cx="4285479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34557B-4A64-8DE9-D8CA-8831620E0700}"/>
              </a:ext>
            </a:extLst>
          </p:cNvPr>
          <p:cNvSpPr txBox="1"/>
          <p:nvPr/>
        </p:nvSpPr>
        <p:spPr>
          <a:xfrm>
            <a:off x="1358460" y="6217191"/>
            <a:ext cx="8594743" cy="5176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Less of a challenge for NY than elsewhere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  <a:sym typeface="Wingdings" panose="05000000000000000000" pitchFamily="2" charset="2"/>
              </a:rPr>
              <a:t> 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090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6050" y="1253106"/>
            <a:ext cx="11723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Insufficient investment in sustainably boosting agrifood productivity leaves the world vulnerable to ‘perfect storms’, which occur more often.</a:t>
            </a:r>
          </a:p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1. Climate change: 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Fuel demand growth by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forced displacement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– climate refugees, droughts, etc.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Mainly it retards productivity advances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and investment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Screen Shot 2021-10-28 at 1.59.27 PM.png" descr="Screen Shot 2021-10-28 at 1.59.27 PM.png">
            <a:extLst>
              <a:ext uri="{FF2B5EF4-FFF2-40B4-BE49-F238E27FC236}">
                <a16:creationId xmlns:a16="http://schemas.microsoft.com/office/drawing/2014/main" id="{FF6EDB09-F19E-DAF4-F4D5-1E12FE5E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42" y="3580134"/>
            <a:ext cx="4333609" cy="297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21-10-28 at 1.59.31 PM.png" descr="Screen Shot 2021-10-28 at 1.59.31 PM.png">
            <a:extLst>
              <a:ext uri="{FF2B5EF4-FFF2-40B4-BE49-F238E27FC236}">
                <a16:creationId xmlns:a16="http://schemas.microsoft.com/office/drawing/2014/main" id="{8D007A5A-E27E-0B8C-87ED-C86A3411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14" y="3582748"/>
            <a:ext cx="4105332" cy="298890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ource: Ortiz-Bobea et al (Nature Climate Change, 2021)">
            <a:extLst>
              <a:ext uri="{FF2B5EF4-FFF2-40B4-BE49-F238E27FC236}">
                <a16:creationId xmlns:a16="http://schemas.microsoft.com/office/drawing/2014/main" id="{E8DA8F60-A559-0690-AAB5-7E37D9472ADF}"/>
              </a:ext>
            </a:extLst>
          </p:cNvPr>
          <p:cNvSpPr txBox="1"/>
          <p:nvPr/>
        </p:nvSpPr>
        <p:spPr>
          <a:xfrm>
            <a:off x="3999728" y="6468857"/>
            <a:ext cx="5312801" cy="39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 sz="3900">
                <a:solidFill>
                  <a:srgbClr val="53585F"/>
                </a:solidFill>
              </a:defRPr>
            </a:lvl1pPr>
          </a:lstStyle>
          <a:p>
            <a:r>
              <a:rPr sz="1600" dirty="0">
                <a:latin typeface="Georgia" panose="02040502050405020303" pitchFamily="18" charset="0"/>
              </a:rPr>
              <a:t>Source: Ortiz-Bobea et al (</a:t>
            </a:r>
            <a:r>
              <a:rPr sz="1600" i="1" dirty="0">
                <a:latin typeface="Georgia" panose="02040502050405020303" pitchFamily="18" charset="0"/>
              </a:rPr>
              <a:t>Nature Climate Change</a:t>
            </a:r>
            <a:r>
              <a:rPr sz="1600" dirty="0">
                <a:latin typeface="Georgia" panose="02040502050405020303" pitchFamily="18" charset="0"/>
              </a:rPr>
              <a:t>,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F9C56-402B-FF87-CA0C-FE7380800598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68807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3276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0193" y="1208660"/>
            <a:ext cx="11385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2. Conflict: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&gt;89mn forcibly displaced +~15mn Ukraine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this year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… highest on record</a:t>
            </a:r>
          </a:p>
          <a:p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Conflict-affected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nations &gt;75% of stunted children globally (FAO et al. 2017) 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Pop. in fragile settings growing.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&gt;2bn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now, ~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80% world’s poor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(OECD 2018)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316185-2026-F1F4-F3D5-72DCB3917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1"/>
          <a:stretch/>
        </p:blipFill>
        <p:spPr bwMode="auto">
          <a:xfrm>
            <a:off x="9866888" y="3586319"/>
            <a:ext cx="2172968" cy="317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DE467-B3AE-4BD5-AFB5-372166932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357" y="5332388"/>
            <a:ext cx="3962400" cy="1553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F6B3-E20A-B46D-33CE-8BA802FBF83F}"/>
              </a:ext>
            </a:extLst>
          </p:cNvPr>
          <p:cNvSpPr txBox="1"/>
          <p:nvPr/>
        </p:nvSpPr>
        <p:spPr>
          <a:xfrm>
            <a:off x="784927" y="3778981"/>
            <a:ext cx="11021353" cy="155340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Food insecurity destabilizes societies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lacking strong social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safety nets. Unrest in ~50 nations 2007-12. Sri Lanka now.</a:t>
            </a:r>
          </a:p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And climate change makes it worse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…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pPr algn="r"/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C71F7-07F1-0DB1-D781-AE803FDA3473}"/>
              </a:ext>
            </a:extLst>
          </p:cNvPr>
          <p:cNvSpPr txBox="1"/>
          <p:nvPr/>
        </p:nvSpPr>
        <p:spPr>
          <a:xfrm>
            <a:off x="5293540" y="6580437"/>
            <a:ext cx="3962400" cy="25032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(Hsiang et al. 2013)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5ECCC-3C09-C2BE-436F-5F162E1850FB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39847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u_logo_sml_150_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12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253" y="1208571"/>
            <a:ext cx="113854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latin typeface="Georgia" pitchFamily="18" charset="0"/>
              </a:rPr>
              <a:t>3. Macroeconomic growth and stability </a:t>
            </a:r>
          </a:p>
          <a:p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Poverty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is main cause of food insecurity.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COVID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 slowed growth; poverty rose. Macro instability fuels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flight to dollar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, debt/food prices worsen in LMICs.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&gt;3 bn cannot afford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 healthy diet. </a:t>
            </a:r>
            <a:r>
              <a:rPr lang="en-US" sz="2400" b="1" dirty="0">
                <a:solidFill>
                  <a:schemeClr val="bg1"/>
                </a:solidFill>
                <a:latin typeface="Georgia" pitchFamily="18" charset="0"/>
              </a:rPr>
              <a:t>Safety nets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are currently insufficient.</a:t>
            </a: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6E1777D9-B436-A1D0-F9E2-E57723705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2" y="2802853"/>
            <a:ext cx="5712556" cy="3967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76D9C-DFB8-6D4B-3BD3-22A8275340BE}"/>
              </a:ext>
            </a:extLst>
          </p:cNvPr>
          <p:cNvSpPr txBox="1"/>
          <p:nvPr/>
        </p:nvSpPr>
        <p:spPr>
          <a:xfrm>
            <a:off x="4901578" y="301164"/>
            <a:ext cx="713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Georgia" pitchFamily="18" charset="0"/>
              </a:rPr>
              <a:t>Why stalled progress?</a:t>
            </a:r>
          </a:p>
        </p:txBody>
      </p:sp>
    </p:spTree>
    <p:extLst>
      <p:ext uri="{BB962C8B-B14F-4D97-AF65-F5344CB8AC3E}">
        <p14:creationId xmlns:p14="http://schemas.microsoft.com/office/powerpoint/2010/main" val="2045401015"/>
      </p:ext>
    </p:extLst>
  </p:cSld>
  <p:clrMapOvr>
    <a:masterClrMapping/>
  </p:clrMapOvr>
</p:sld>
</file>

<file path=ppt/theme/theme1.xml><?xml version="1.0" encoding="utf-8"?>
<a:theme xmlns:a="http://schemas.openxmlformats.org/drawingml/2006/main" name="IFPRI Zoom">
  <a:themeElements>
    <a:clrScheme name="IFPRI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2BA45"/>
      </a:accent1>
      <a:accent2>
        <a:srgbClr val="00AE9A"/>
      </a:accent2>
      <a:accent3>
        <a:srgbClr val="EF463B"/>
      </a:accent3>
      <a:accent4>
        <a:srgbClr val="F7921E"/>
      </a:accent4>
      <a:accent5>
        <a:srgbClr val="8850A0"/>
      </a:accent5>
      <a:accent6>
        <a:srgbClr val="007DB3"/>
      </a:accent6>
      <a:hlink>
        <a:srgbClr val="3C5567"/>
      </a:hlink>
      <a:folHlink>
        <a:srgbClr val="95C94F"/>
      </a:folHlink>
    </a:clrScheme>
    <a:fontScheme name="IFPRI 20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 algn="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7A8DB8B-EB9A-4DE6-95F0-E88809FC0F81}" vid="{51B3EFE2-C9CC-4BCD-AD85-8CCB3FF5B95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IFPRI Presentation Template_Dark_Zoom</Template>
  <TotalTime>2383</TotalTime>
  <Words>1290</Words>
  <Application>Microsoft Office PowerPoint</Application>
  <PresentationFormat>Widescreen</PresentationFormat>
  <Paragraphs>157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Courier New</vt:lpstr>
      <vt:lpstr>Georgia</vt:lpstr>
      <vt:lpstr>Wingdings</vt:lpstr>
      <vt:lpstr>Work Sans 1</vt:lpstr>
      <vt:lpstr>Work Sans 2</vt:lpstr>
      <vt:lpstr>Work Sans 3</vt:lpstr>
      <vt:lpstr>IFPRI Zoom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IFPRI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Barrett</dc:creator>
  <cp:lastModifiedBy>Chris Barrett</cp:lastModifiedBy>
  <cp:revision>59</cp:revision>
  <dcterms:created xsi:type="dcterms:W3CDTF">2021-03-10T01:54:34Z</dcterms:created>
  <dcterms:modified xsi:type="dcterms:W3CDTF">2023-02-19T23:57:26Z</dcterms:modified>
</cp:coreProperties>
</file>